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9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1770C0-3331-494D-8D04-6B7C55D8D9AF}" type="datetimeFigureOut">
              <a:rPr lang="en-US" smtClean="0"/>
              <a:t>7/1/20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77AAFB-C56D-A944-BFA9-A0689F156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84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37E20-91FA-8A40-947E-B12B3CFD48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F9D880-810E-D045-8051-81BE2EC273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FB3E6-A7A0-5242-B96C-E38177998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1A83B-5715-D94B-AF6C-35F865DA371A}" type="datetime1">
              <a:rPr lang="en-US" smtClean="0"/>
              <a:t>7/1/20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30594-11E5-DC4B-B57B-B34ADDF4C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DBDE2-CCCA-6344-86A0-18371FFD0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01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6A52C-2D3A-C644-B007-0B4009ADD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770C1D-339B-D24B-8A8F-E4750D1ED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F0E04-6D59-2B4F-8333-4A708348E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A7F32-645D-084F-BF13-4AB98227711E}" type="datetime1">
              <a:rPr lang="en-US" smtClean="0"/>
              <a:t>7/1/20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E28ED-2723-9B4F-BFC1-82873F9A1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1FB79-AA26-9A41-9871-629D35067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99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9B1A80-4FF2-874E-AEF0-557CA4E43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0C2524-F9A0-D24D-9C77-ED5B8CD49E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8C16F-8A35-0A49-A43F-4D404FA0A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FABE-5F0D-E14C-8E23-34D959420DAA}" type="datetime1">
              <a:rPr lang="en-US" smtClean="0"/>
              <a:t>7/1/20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CD9D1-A055-6B4D-9CC6-FC73840E5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19559-6A15-DB49-8E6E-21B293E72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63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60E58-90AC-8A4B-B577-15539B0C5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F6FEA-B9F5-D64E-B193-F0E211CD4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F0A09-0313-7E48-A5EF-962651C7A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82421-2F05-6F47-A113-0F8E7CE9CCD8}" type="datetime1">
              <a:rPr lang="en-US" smtClean="0"/>
              <a:t>7/1/20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69F69-11C8-8D45-BFCD-98D0925E6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1310F-801A-654D-838E-C3E8C9AF9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466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D531B-17BC-EA47-841E-FC202A6A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C6635-FF74-3642-8A7F-9166E378DE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B9F9F-FBD3-4E40-BEEA-FFA87027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F1E88-7DD6-3244-9785-FD94E037C2E5}" type="datetime1">
              <a:rPr lang="en-US" smtClean="0"/>
              <a:t>7/1/20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AD605-2F60-484A-8FAB-DDD881245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4338C9-8401-844F-813B-33083806C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89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B318C-59D4-E94E-A7DB-0B6EE6815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18628-31DC-C449-936F-9EFA809501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CA13E3-FCA9-DE40-92B8-2D91DD42B7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924BBC-B101-D347-BC4D-7E432B000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B929-E879-B14E-8519-63CA63FAB8A7}" type="datetime1">
              <a:rPr lang="en-US" smtClean="0"/>
              <a:t>7/1/20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1CD3E9-072E-4243-9AC7-6CFE13CF9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44F6C-88E4-4E48-8330-78B1E2CA0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017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1A2AD-CFFA-8346-86B9-A1995CDEF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F7029-34AC-B14E-8C89-B844B48E9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F3A9CD-3583-0A4B-B76F-0A8EAECD85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6142EC-08F2-A04E-B010-8F0AA2C7B0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999E33-F8F4-F44A-A8C3-0EA769C0F0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C2BC5D-BFE2-454F-8C6D-89673E336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C8313-F157-D549-A026-192C955185B3}" type="datetime1">
              <a:rPr lang="en-US" smtClean="0"/>
              <a:t>7/1/20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C4EB8D-6498-3A47-A172-E77767F9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EEAB58-E776-E243-8557-4254052F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83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80422-EE9A-9443-B803-8E7422B5A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51544E-764E-4E40-9153-A8271D966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10FD7-B74E-4F40-A859-F6944F4B4A07}" type="datetime1">
              <a:rPr lang="en-US" smtClean="0"/>
              <a:t>7/1/20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BC4BB2-3367-5E41-B0EB-E532DCF0A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3E9E15-4F3D-7B4E-89F3-D9A4C208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49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08F2B8-A060-9A42-BCEB-4E3D6067F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2FD6B-6650-3846-B6E5-3AEC885EA4E8}" type="datetime1">
              <a:rPr lang="en-US" smtClean="0"/>
              <a:t>7/1/20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987391-F06B-9346-B725-E4052A927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F2F24-CC0D-8140-9F6B-5F4617C7B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29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2E6A-D6AA-2C45-956F-76D7D9CDC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EE5E2-5E4C-5946-B756-63C90F26D7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3A4870-0CE7-5740-A048-CDE841DEE3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8C2CEB-D4BC-0046-9608-65ECB604E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A5192-09FA-F048-82D4-7AE98E87DE0C}" type="datetime1">
              <a:rPr lang="en-US" smtClean="0"/>
              <a:t>7/1/20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6F68FA-60B8-AB46-8826-62146615C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4EA92-3228-AB4B-8B19-81D705D30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38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4AE8D-BF33-4646-8682-75CE05FF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666F77-BB50-1249-8406-38A06C8918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86C549-9D12-E149-B81B-7606FB60D5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2B05D6-3988-F84D-ACEE-03E059197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65881-F8E6-6645-9671-9E3D6CE00E66}" type="datetime1">
              <a:rPr lang="en-US" smtClean="0"/>
              <a:t>7/1/20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FF3F11-78DC-5948-B888-5B7334089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3417E-D51E-E342-BACD-82D85B792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865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2BCAEB-C4E4-2B44-AA44-BA149212C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FB78A-24F4-7C46-9DC9-3BF29EF75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D6C40-B5E6-D74B-827B-7AC0EDCC2F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CF6441-2B0A-404F-A0DC-56BF6002E827}" type="datetime1">
              <a:rPr lang="en-US" smtClean="0"/>
              <a:t>7/1/20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48AAF-AD9D-E748-B7A3-6309A43F3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0ABF8-B97C-1842-BEF5-CF6A07D2E5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B0EC6-EC25-1340-A134-A511D7239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23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59699-769F-7649-A628-39D5878715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Promoter Heatmaps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EE3D13-CB99-554E-A45A-285DAAE05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051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40B7A62-8068-A348-9767-EF774F6B4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227255"/>
            <a:ext cx="3517119" cy="439734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219B856C-957A-0149-83EA-F30D0838C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022E451-AC71-9241-A22B-63503F674E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62336" y="1245988"/>
            <a:ext cx="3517120" cy="435988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28D2336-9201-2749-8C9B-D22A17A1E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410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225C698-9508-DF4C-ADF9-9A43E1A9C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32" y="1123527"/>
            <a:ext cx="3334919" cy="46048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CC084504-2881-0248-8FF4-60CFCDD26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949E33-D202-F24E-8ED9-2993482F43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62336" y="1205794"/>
            <a:ext cx="3517120" cy="4440268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938DF8E-77D0-6D42-9896-93011A569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066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0188A1A-DF8A-C144-8581-17346403A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32" y="1123527"/>
            <a:ext cx="3334919" cy="46048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99342C-C707-B34E-8EA5-91D9391C8E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F51F734-1E1B-2E4E-9A7A-ABF85EFBE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1227256"/>
            <a:ext cx="3517120" cy="4397344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30EC7CB-14BF-4A4F-AA46-426087366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491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09CF3AD-EAFA-F744-BAD6-3F2D47734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732" y="1123527"/>
            <a:ext cx="3334919" cy="460480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8CF96C2A-FB19-7242-8215-1E9BD69D8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3483E211-862E-F441-96CE-3B9EB0858C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1245988"/>
            <a:ext cx="3517120" cy="4359880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0F6334F-6613-774D-8054-ED5803B37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676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68FA74C-FC40-8C40-B0DE-D357A1FB2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205793"/>
            <a:ext cx="3517119" cy="444026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EEABB20-BAE8-944A-9CE6-90044F463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9B5869-BC62-DE4F-B9D1-6C7D7DF52B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62336" y="1243664"/>
            <a:ext cx="3517120" cy="4364528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CBBA670-8225-7541-BC1A-F6D411ADF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21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8EA8FD3-5A1D-2B4C-95DA-941E5F18C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205793"/>
            <a:ext cx="3517119" cy="444026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D41D0013-0EB1-0B4E-BC1D-94645402F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238111"/>
            <a:ext cx="3537345" cy="437563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1B1255-C5BE-0E46-A54B-0419A658A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62336" y="1243664"/>
            <a:ext cx="3517120" cy="4364528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404733D-98EF-5A42-8435-C3631DC53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050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209756-D5C7-5F40-95BA-C75D0B19AA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4632" y="1205793"/>
            <a:ext cx="3517119" cy="444026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D2686D3-183A-2B4F-A085-63E7ADF8F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55C0DFB-1B49-3748-AC08-5AB1BAA5B9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1227256"/>
            <a:ext cx="3517120" cy="4397344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E0A05C7-EF19-BE48-908A-FEB04C92F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670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BBF1EF-AC40-CD46-816F-EF99103A7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205793"/>
            <a:ext cx="3517119" cy="444026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5F0C73-BC2A-AC4D-97DC-861AAA9930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B2744062-8722-A749-A34B-85F4D28431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1243664"/>
            <a:ext cx="3517120" cy="4364528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0876782-B00D-C846-A220-0BC15113F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455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1E308B-B304-3D45-B1D7-980C2545E8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4632" y="1227255"/>
            <a:ext cx="3517119" cy="439734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9978D8A-9BDD-354D-8743-5DDD283E71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811022F-CDBA-E44E-A9F4-6D7E963AB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1227256"/>
            <a:ext cx="3517120" cy="4397344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BC8B647-E866-5646-BAFC-BDCDFC9E1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576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8E016A9-63B1-9F46-BBAD-D3ECA247D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227255"/>
            <a:ext cx="3517119" cy="439734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920F141-1D2C-CB4B-AB3F-983088147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AFC445-2D52-C14F-920C-5A3590B3A1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62336" y="1243664"/>
            <a:ext cx="3517120" cy="4364528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FDD6626-A66E-3641-940C-720E2A0C2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39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DBB1-67E9-C74B-91E9-4F4DC9A7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075" y="130347"/>
            <a:ext cx="10515600" cy="1325563"/>
          </a:xfrm>
        </p:spPr>
        <p:txBody>
          <a:bodyPr/>
          <a:lstStyle/>
          <a:p>
            <a:r>
              <a:rPr lang="en-US" dirty="0"/>
              <a:t>Promoter Heatmap for selected genes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8ADAAD-E49F-0646-8CB5-11C357B2F1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4853" y="-698157"/>
            <a:ext cx="8254314" cy="8254314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BA0F23-C608-D14D-8ACA-6449F7A99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547F89-CB75-9149-861F-A83D422B2541}"/>
              </a:ext>
            </a:extLst>
          </p:cNvPr>
          <p:cNvSpPr txBox="1"/>
          <p:nvPr/>
        </p:nvSpPr>
        <p:spPr>
          <a:xfrm>
            <a:off x="378371" y="2690336"/>
            <a:ext cx="35419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Average of all the CpG in the promoter region only. Gene direction are determined using UCSC genome Browser.</a:t>
            </a:r>
          </a:p>
        </p:txBody>
      </p:sp>
    </p:spTree>
    <p:extLst>
      <p:ext uri="{BB962C8B-B14F-4D97-AF65-F5344CB8AC3E}">
        <p14:creationId xmlns:p14="http://schemas.microsoft.com/office/powerpoint/2010/main" val="3984326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463EF0-0DB9-6D44-A4EF-CAD342BF0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227255"/>
            <a:ext cx="3517119" cy="439734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3901A2-6A81-5F40-A719-9698D8C69A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7BC67FE-439A-B244-BC7A-0A8F1AF53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1231969"/>
            <a:ext cx="3517120" cy="4387918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1648E4-BD36-7847-B368-722808269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05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03C263-BD0B-8F4F-A37F-EC31CFD97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243663"/>
            <a:ext cx="3517119" cy="436452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36961A4A-2015-FC4C-8221-C71F032FCC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29D000-1C0F-F249-97A5-C5AEED7893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62336" y="1245988"/>
            <a:ext cx="3517120" cy="435988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84684DA-0C69-D749-A7EC-4B6689B50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8642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19196DC-BA0A-E740-87E1-EC67C24C6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227255"/>
            <a:ext cx="3517119" cy="439734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D10F17F5-3C24-774D-AC38-708C8FE4B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AE36F6-B569-5349-9D07-5B7C07AEC6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162336" y="1243664"/>
            <a:ext cx="3517120" cy="4364528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FA04651-9602-6A48-BAC9-8AFDD7905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4308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CF70E4-C3A7-B143-B383-5D88CAEEC6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732" y="1123527"/>
            <a:ext cx="3334919" cy="46048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E7CC580-305F-7847-9F8C-64B46A016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1233451"/>
            <a:ext cx="3537345" cy="4384951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BD4E18AD-5D2B-D34D-8E3C-F2ADCABA1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3436" y="1123528"/>
            <a:ext cx="3334919" cy="460480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9EB2245-D47D-7C48-900C-E06F92F5A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173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44D81E-B540-8347-AD2D-D7D99B4C4D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1942" y="643467"/>
            <a:ext cx="4034715" cy="55710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387229-8729-F84A-A1E8-AED467E92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5606" y="643467"/>
            <a:ext cx="4494184" cy="5571066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EBD733B-EF82-184D-B6D7-1ED90026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89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5F5F4-DD2B-934F-84E5-4DA653A7D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Promoter Heatmap for selected genes</a:t>
            </a:r>
            <a:br>
              <a:rPr lang="en-US" dirty="0"/>
            </a:br>
            <a:r>
              <a:rPr lang="en-US" dirty="0"/>
              <a:t>(PBL and TIL cell specific average)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09AB4-8D91-CC41-B0A3-41C01399F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cell types are showing different methylation pattern (all PBLs or all TILs are not showing same pattern for a particular gene’s promoter)</a:t>
            </a:r>
          </a:p>
          <a:p>
            <a:r>
              <a:rPr lang="en-US" dirty="0"/>
              <a:t>Next few slides presents cell type specific average. For example, the next slide will show the heatmap for CD4 PBL and CD4 TIL average. </a:t>
            </a:r>
          </a:p>
          <a:p>
            <a:r>
              <a:rPr lang="en-US" dirty="0"/>
              <a:t>All EPCAM and </a:t>
            </a:r>
            <a:r>
              <a:rPr lang="en-US" dirty="0" err="1"/>
              <a:t>mel_tumor</a:t>
            </a:r>
            <a:r>
              <a:rPr lang="en-US" dirty="0"/>
              <a:t> samples are included.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3D29F-59C5-2140-A587-353416EEE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37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DBB1-67E9-C74B-91E9-4F4DC9A7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81" y="393106"/>
            <a:ext cx="2971091" cy="2518259"/>
          </a:xfrm>
        </p:spPr>
        <p:txBody>
          <a:bodyPr>
            <a:normAutofit/>
          </a:bodyPr>
          <a:lstStyle/>
          <a:p>
            <a:r>
              <a:rPr lang="en-US" sz="1800" dirty="0"/>
              <a:t>Promoter Heatmap for selected genes</a:t>
            </a:r>
            <a:br>
              <a:rPr lang="en-US" sz="1800" dirty="0"/>
            </a:br>
            <a:r>
              <a:rPr lang="en-US" sz="1800" dirty="0"/>
              <a:t>(PBL and TIL cell specific average)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42CFABC-B0B0-2248-86F0-F75842DD6C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6513" y="273267"/>
            <a:ext cx="7118618" cy="7118618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848119-86BF-B645-8313-99EEADC24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613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DBB1-67E9-C74B-91E9-4F4DC9A7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81" y="393106"/>
            <a:ext cx="2971091" cy="2518259"/>
          </a:xfrm>
        </p:spPr>
        <p:txBody>
          <a:bodyPr>
            <a:normAutofit/>
          </a:bodyPr>
          <a:lstStyle/>
          <a:p>
            <a:r>
              <a:rPr lang="en-US" sz="1800" dirty="0"/>
              <a:t>Promoter Heatmap for selected genes</a:t>
            </a:r>
            <a:br>
              <a:rPr lang="en-US" sz="1800" dirty="0"/>
            </a:br>
            <a:r>
              <a:rPr lang="en-US" sz="1800" dirty="0"/>
              <a:t>(PBL and TIL cell specific average)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1685D1C-B1C9-E240-8C92-23F5C2E5F9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6740" y="236603"/>
            <a:ext cx="7003042" cy="7003042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F8EA96-EBF4-2F41-B4B9-CF6E4633C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25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DBB1-67E9-C74B-91E9-4F4DC9A7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81" y="393106"/>
            <a:ext cx="2971091" cy="2518259"/>
          </a:xfrm>
        </p:spPr>
        <p:txBody>
          <a:bodyPr>
            <a:normAutofit/>
          </a:bodyPr>
          <a:lstStyle/>
          <a:p>
            <a:r>
              <a:rPr lang="en-US" sz="1800" dirty="0"/>
              <a:t>Promoter Heatmap for selected genes</a:t>
            </a:r>
            <a:br>
              <a:rPr lang="en-US" sz="1800" dirty="0"/>
            </a:br>
            <a:r>
              <a:rPr lang="en-US" sz="1800" dirty="0"/>
              <a:t>(PBL and TIL cell specific average)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05063E6-4743-C248-99B4-5FB1EA66CD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8523" y="393106"/>
            <a:ext cx="6904188" cy="6904188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9BAA326-C6BE-8F48-B16C-8967A0AFF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99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DBB1-67E9-C74B-91E9-4F4DC9A7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81" y="393106"/>
            <a:ext cx="2971091" cy="2518259"/>
          </a:xfrm>
        </p:spPr>
        <p:txBody>
          <a:bodyPr>
            <a:normAutofit/>
          </a:bodyPr>
          <a:lstStyle/>
          <a:p>
            <a:r>
              <a:rPr lang="en-US" sz="1800" dirty="0"/>
              <a:t>Promoter Heatmap for selected genes</a:t>
            </a:r>
            <a:br>
              <a:rPr lang="en-US" sz="1800" dirty="0"/>
            </a:br>
            <a:r>
              <a:rPr lang="en-US" sz="1800" dirty="0"/>
              <a:t>(PBL and TIL cell specific average)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C865AF1-D8D9-8C42-AB92-5177DEE91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1572" y="130925"/>
            <a:ext cx="7419053" cy="7419053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12E604-B3A6-104A-997A-503B1FF7B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55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DBB1-67E9-C74B-91E9-4F4DC9A7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81" y="393106"/>
            <a:ext cx="2971091" cy="2518259"/>
          </a:xfrm>
        </p:spPr>
        <p:txBody>
          <a:bodyPr>
            <a:normAutofit/>
          </a:bodyPr>
          <a:lstStyle/>
          <a:p>
            <a:r>
              <a:rPr lang="en-US" sz="1800"/>
              <a:t>Promoter Heatmap </a:t>
            </a:r>
            <a:r>
              <a:rPr lang="en-US" sz="1800" dirty="0"/>
              <a:t>for selected genes</a:t>
            </a:r>
            <a:br>
              <a:rPr lang="en-US" sz="1800" dirty="0"/>
            </a:br>
            <a:r>
              <a:rPr lang="en-US" sz="1800" dirty="0"/>
              <a:t>(PBL and TIL cell specific average)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BBD1494-B4B4-1044-A4C2-97BF22AC7C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2250" y="92676"/>
            <a:ext cx="7488194" cy="7488194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6459FE-C4BD-1641-B205-EDA66D1F0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306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01CEA-2267-AF46-8284-A8605C05E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28" y="1365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Individual Gene’s Promoter</a:t>
            </a:r>
            <a:br>
              <a:rPr lang="en-US" dirty="0"/>
            </a:br>
            <a:endParaRPr lang="en-US" sz="27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6A4102-005C-BF48-BB19-B92BD8BAD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7B0EC6-EC25-1340-A134-A511D7239B5F}" type="slidenum">
              <a:rPr lang="en-US" smtClean="0"/>
              <a:t>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AB7840-62A5-3E4F-8039-66FEEB5601F7}"/>
              </a:ext>
            </a:extLst>
          </p:cNvPr>
          <p:cNvSpPr txBox="1"/>
          <p:nvPr/>
        </p:nvSpPr>
        <p:spPr>
          <a:xfrm>
            <a:off x="233428" y="1734207"/>
            <a:ext cx="111203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some genes, in the same promoter region some portion is hypo and some are hyper methylated (probably the promoter is smaller than 1000 bp for some genes?)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Within the same cell type and same cell state, different patients may have different methylation pattern. (For example, in the next slide, CD4-tumor-1382 and CD4-tumor-1389 LAG3 promoter )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Perhaps average does not show these differences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remaining slides represent the underlying  GENE specific promoter heatmap of the previous average heatmaps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110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287</Words>
  <Application>Microsoft Macintosh PowerPoint</Application>
  <PresentationFormat>Widescreen</PresentationFormat>
  <Paragraphs>44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Promoter Heatmaps</vt:lpstr>
      <vt:lpstr>Promoter Heatmap for selected genes</vt:lpstr>
      <vt:lpstr>Promoter Heatmap for selected genes (PBL and TIL cell specific average)</vt:lpstr>
      <vt:lpstr>Promoter Heatmap for selected genes (PBL and TIL cell specific average)</vt:lpstr>
      <vt:lpstr>Promoter Heatmap for selected genes (PBL and TIL cell specific average)</vt:lpstr>
      <vt:lpstr>Promoter Heatmap for selected genes (PBL and TIL cell specific average)</vt:lpstr>
      <vt:lpstr>Promoter Heatmap for selected genes (PBL and TIL cell specific average)</vt:lpstr>
      <vt:lpstr>Promoter Heatmap for selected genes (PBL and TIL cell specific average)</vt:lpstr>
      <vt:lpstr>Individual Gene’s Promoter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Alahi, Irfan</dc:creator>
  <cp:lastModifiedBy>Alahi, Irfan</cp:lastModifiedBy>
  <cp:revision>50</cp:revision>
  <dcterms:created xsi:type="dcterms:W3CDTF">2020-06-30T23:45:20Z</dcterms:created>
  <dcterms:modified xsi:type="dcterms:W3CDTF">2020-07-01T12:46:08Z</dcterms:modified>
</cp:coreProperties>
</file>

<file path=docProps/thumbnail.jpeg>
</file>